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5" r:id="rId6"/>
    <p:sldId id="273" r:id="rId7"/>
    <p:sldId id="266" r:id="rId8"/>
    <p:sldId id="267" r:id="rId9"/>
    <p:sldId id="268" r:id="rId10"/>
    <p:sldId id="274" r:id="rId11"/>
    <p:sldId id="275" r:id="rId12"/>
    <p:sldId id="269" r:id="rId13"/>
    <p:sldId id="276" r:id="rId14"/>
    <p:sldId id="270" r:id="rId15"/>
    <p:sldId id="271" r:id="rId16"/>
    <p:sldId id="272" r:id="rId17"/>
    <p:sldId id="27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us Hussl" initials="JH" lastIdx="7" clrIdx="0">
    <p:extLst>
      <p:ext uri="{19B8F6BF-5375-455C-9EA6-DF929625EA0E}">
        <p15:presenceInfo xmlns:p15="http://schemas.microsoft.com/office/powerpoint/2012/main" userId="Julius Huss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31T20:19:42.445" idx="2">
    <p:pos x="10" y="10"/>
    <p:text>Simple:</p:text>
    <p:extLst>
      <p:ext uri="{C676402C-5697-4E1C-873F-D02D1690AC5C}">
        <p15:threadingInfo xmlns:p15="http://schemas.microsoft.com/office/powerpoint/2012/main" timeZoneBias="-120"/>
      </p:ext>
    </p:extLst>
  </p:cm>
  <p:cm authorId="1" dt="2021-08-31T20:20:59.554" idx="3">
    <p:pos x="10" y="146"/>
    <p:text>Ich habe objekte mit unterschiedlichen Einstellungen ausgedruckt und wie schwer es ist sie auseinander zu ziehen</p:text>
    <p:extLst>
      <p:ext uri="{C676402C-5697-4E1C-873F-D02D1690AC5C}">
        <p15:threadingInfo xmlns:p15="http://schemas.microsoft.com/office/powerpoint/2012/main" timeZoneBias="-120">
          <p15:parentCm authorId="1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31T20:19:14.87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1T11:13:07.002" idx="4">
    <p:pos x="10" y="10"/>
    <p:text>beschreibt die räumliche Ausrichtung des Druckobjekts auf dem Druckbett</p:text>
    <p:extLst>
      <p:ext uri="{C676402C-5697-4E1C-873F-D02D1690AC5C}">
        <p15:threadingInfo xmlns:p15="http://schemas.microsoft.com/office/powerpoint/2012/main" timeZoneBias="-120"/>
      </p:ext>
    </p:extLst>
  </p:cm>
  <p:cm authorId="1" dt="2021-09-01T11:15:43.288" idx="5">
    <p:pos x="10" y="146"/>
    <p:text>liegend - größte Auflagefläche</p:text>
    <p:extLst>
      <p:ext uri="{C676402C-5697-4E1C-873F-D02D1690AC5C}">
        <p15:threadingInfo xmlns:p15="http://schemas.microsoft.com/office/powerpoint/2012/main" timeZoneBias="-120">
          <p15:parentCm authorId="1" idx="4"/>
        </p15:threadingInfo>
      </p:ext>
    </p:extLst>
  </p:cm>
  <p:cm authorId="1" dt="2021-09-01T11:16:05.646" idx="6">
    <p:pos x="10" y="282"/>
    <p:text>stehend, objekt am höchsten</p:text>
    <p:extLst>
      <p:ext uri="{C676402C-5697-4E1C-873F-D02D1690AC5C}">
        <p15:threadingInfo xmlns:p15="http://schemas.microsoft.com/office/powerpoint/2012/main" timeZoneBias="-120">
          <p15:parentCm authorId="1" idx="4"/>
        </p15:threadingInfo>
      </p:ext>
    </p:extLst>
  </p:cm>
  <p:cm authorId="1" dt="2021-09-01T11:17:14.522" idx="7">
    <p:pos x="164" y="-2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BDBC0-8AD5-4E4E-A0E8-EB72C2F24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F0E066-FE2C-4E8E-8089-0E9FB4153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BDBD23-33B4-4039-A2B5-6FF7411A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EB8730-C4B8-4025-B80D-F9AC50EB2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E17F88-5937-4675-A593-D24515DB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59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9331E-947A-43D6-954F-44561C26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E0D19E-9B1F-4635-AEF8-C45723BDC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9D513F-2D8A-4A8D-A061-22BF07CE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A8F90-2C9A-4D08-8361-5A1E42C5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AEBE38-77AF-4850-AA27-8E47E82B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0490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63CA6D-E32E-4DAF-9A4D-3421D1177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5322EFA-B004-4614-89BD-131B57664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A47EA-89CF-4560-BB1F-F9D08C3E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BDE42-1108-44C3-8B77-A5BEC559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7C094F-101A-4B18-9EC6-A0E4D72B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899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6116E-7771-4B27-80C4-CAC9B330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F24153-3356-49F0-8A23-FC73AB11A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3BD0DB-94B6-4B5D-A486-DBFFA336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C9A9B8-60E1-4442-AD84-FF4C7071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3B358-3D47-415D-9694-01BE31F2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493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4924E-D46D-49C6-BC60-40EDDFEB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80696-8B2C-4899-AA2A-B0FED1B46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E0DC9-C76F-42F1-9DFE-D52F844A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F3BDE7-1F48-4BA5-929B-36DEA207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5D4C17-65FB-444A-A519-EC919EE8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5499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A009E-0362-434D-BFE9-261A0F69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487E66-EF3B-4D18-A1CE-86CF7CB58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9E5688-928E-4E63-AE5C-841AED3F0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303145-517A-464D-80BF-3715FDF8D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7B05FA-C327-498B-998C-8FCC693E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B81655-6FC0-431E-A63E-146525E0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580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85085-9D12-4F5F-B7C8-E37585AD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3E784-B3D8-4BBB-8937-521CE1267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09203C-0BC5-4E9C-B505-7240E5E1F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ED0270-3EC9-4F61-83F5-FE18448A7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CEEDF1-14DC-4D75-8F89-28A8431D4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36670BE-BD80-4F13-A963-69BC162B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3158A39-774A-455B-831D-439C975B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D199E29-A50F-444A-BEA3-C08BFE62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501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649C4-42F2-4075-8ABA-19FA445B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6542286-C882-4B27-AB92-F4795AE5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A5A6EA-9175-498D-BE33-AB48670A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F12215-BD9A-4727-BC68-4F915D4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3213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320669-F9DA-4A86-9F9B-539C34BB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98E7F4-B6BC-44FA-8BC7-6CA72769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273696-5CE6-4A33-9EF9-113DE9D5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861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9C0DE9-BC4D-4513-BE66-72ED7C0C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383F48-BB7F-4565-AE7C-E62497C8E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D24B51-035D-4BD2-A427-5CACF01C1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4DFAB9-74C4-4DE7-9217-A5E1BD0A1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123B3D-761F-4C0D-A3C7-CD520898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34E26E-5BC0-4ED3-900D-CD34F19B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676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3833C-E424-4BD0-9569-7D7DACAB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365763-D7BD-46EE-B376-C4556D0EC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C147B57-FF07-4A7D-BD07-8EBCD0F6B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827EF7-D502-47DA-863D-16C02ED0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6880D2-BC8D-4719-9072-B89832D8A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4501CE-F512-4284-A660-DB6981F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396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D7E59B0-3EF7-4167-8B5E-A3C3C6F1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5A6931-7908-4CF8-882C-2B81926C9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EF5E60-53C3-47D4-850E-B8885F11F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7744A-9778-47B4-8ADB-2118799BE838}" type="datetimeFigureOut">
              <a:rPr lang="de-AT" smtClean="0"/>
              <a:t>01.09.2021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D49E6A-57AD-409E-9D67-CF2AE3ABD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6E67E0-D5CB-42F6-829D-DDD7E2D37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9F0-5AD0-4FB1-B2E6-0B46D9540238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15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hyperlink" Target="https://iqwertz.github.io/Visualizer/" TargetMode="External"/><Relationship Id="rId4" Type="http://schemas.openxmlformats.org/officeDocument/2006/relationships/hyperlink" Target="https://iqwertz.github.io/OpenPullControll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qwertz.github.io/Visualizer/?data=VW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NCKitchen/Open-Pull" TargetMode="External"/><Relationship Id="rId2" Type="http://schemas.openxmlformats.org/officeDocument/2006/relationships/hyperlink" Target="https://iqwertz.github.io/VWA%20-%20Julius%20Huss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qwertz.github.io/Visualizer/?data=VWA" TargetMode="External"/><Relationship Id="rId5" Type="http://schemas.openxmlformats.org/officeDocument/2006/relationships/hyperlink" Target="https://iqwertz.github.io/Visualizer/" TargetMode="External"/><Relationship Id="rId4" Type="http://schemas.openxmlformats.org/officeDocument/2006/relationships/hyperlink" Target="https://iqwertz.github.io/OpenPullControlle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C1573E-CF6C-439A-84A0-F90CDF456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604" y="1053042"/>
            <a:ext cx="4458424" cy="3068357"/>
          </a:xfrm>
        </p:spPr>
        <p:txBody>
          <a:bodyPr>
            <a:normAutofit/>
          </a:bodyPr>
          <a:lstStyle/>
          <a:p>
            <a:pPr algn="l"/>
            <a:r>
              <a:rPr lang="de-DE" sz="3300">
                <a:solidFill>
                  <a:srgbClr val="FFFFFF"/>
                </a:solidFill>
              </a:rPr>
              <a:t>Einfluss von Parametern beim 3D-Druckverfahren „Fused Deposition Modeling (FDM)“ auf die Zugfestigkeit von 3D-gedruckten Objekten</a:t>
            </a:r>
            <a:endParaRPr lang="de-AT" sz="330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16ABAF-E3AE-4025-968E-F11EBDDD1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604" y="4292070"/>
            <a:ext cx="4458424" cy="1512888"/>
          </a:xfrm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rgbClr val="976934"/>
                </a:solidFill>
              </a:rPr>
              <a:t>VWA von Julius Hussl</a:t>
            </a:r>
            <a:endParaRPr lang="de-AT">
              <a:solidFill>
                <a:srgbClr val="976934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7A34DC-133D-40F9-A534-A5F6F52AF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32" y="321734"/>
            <a:ext cx="3937286" cy="27855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AEEB01F9-7B5A-4BB0-8376-26256BAA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197" y="3750733"/>
            <a:ext cx="2068157" cy="2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75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A539E0-392B-44A4-BB6B-99BACF67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Zusammenbauen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AD1EA02-7E22-4357-A67F-C85A0125F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021946"/>
            <a:ext cx="3425609" cy="256920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398A0BF-2050-4D58-903C-60FC4928A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19053"/>
            <a:ext cx="3433324" cy="257499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3766425D-C3F7-4313-99BA-D2930AA5C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48" y="330045"/>
            <a:ext cx="2248670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29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63C0F50-4426-49AD-80B6-93FB184A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Zusammenbauen - Elektronik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8B05FA-E163-4CB3-B527-2DEAAD56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1" y="307731"/>
            <a:ext cx="2998227" cy="39976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8BE5A3-DE2B-4F7C-A994-34647C14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77" y="307731"/>
            <a:ext cx="299822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8CBACB-A19E-46FA-A787-6C622B2F9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69" y="330045"/>
            <a:ext cx="2998227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4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7A048-6B30-4C93-ADFD-C7330788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Zugprüfmaschine - Software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B7F90-952B-4391-9D74-3569DB9E3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AT" sz="2000" dirty="0">
                <a:hlinkClick r:id="rId4"/>
              </a:rPr>
              <a:t>https://iqwertz.github.io/OpenPullController/</a:t>
            </a:r>
            <a:r>
              <a:rPr lang="de-AT" sz="2000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C02A31-B084-449B-91FF-E4FF59EB965A}"/>
              </a:ext>
            </a:extLst>
          </p:cNvPr>
          <p:cNvSpPr txBox="1"/>
          <p:nvPr/>
        </p:nvSpPr>
        <p:spPr>
          <a:xfrm>
            <a:off x="6697092" y="1807259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000" dirty="0">
                <a:hlinkClick r:id="rId5"/>
              </a:rPr>
              <a:t>https://iqwertz.github.io/Visualizer/</a:t>
            </a:r>
            <a:r>
              <a:rPr lang="de-AT" sz="2000" dirty="0"/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8E63D60-5594-4878-A648-FAB5E45CC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92" y="2750684"/>
            <a:ext cx="5203228" cy="2927349"/>
          </a:xfrm>
          <a:prstGeom prst="rect">
            <a:avLst/>
          </a:prstGeom>
        </p:spPr>
      </p:pic>
      <p:pic>
        <p:nvPicPr>
          <p:cNvPr id="4" name="VWADemo">
            <a:hlinkClick r:id="" action="ppaction://media"/>
            <a:extLst>
              <a:ext uri="{FF2B5EF4-FFF2-40B4-BE49-F238E27FC236}">
                <a16:creationId xmlns:a16="http://schemas.microsoft.com/office/drawing/2014/main" id="{A2E3FE37-A9FF-4376-AD15-10DB5C0892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1213416" y="3193355"/>
            <a:ext cx="4507368" cy="25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8DD532-B643-46CE-B28A-D7F3595E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Testhacken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5DA030-2975-4231-8B3D-38BD4177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0287" y="3872145"/>
            <a:ext cx="3635293" cy="1226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2F4B9F0-A6EE-4437-8A10-437B49EE91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70" y="3400560"/>
            <a:ext cx="3067358" cy="21700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7212DC1-EC67-47E3-B977-B4B81C906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6057" y="762983"/>
            <a:ext cx="3515128" cy="53309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solidFill>
                  <a:srgbClr val="FFFFFF"/>
                </a:solidFill>
              </a:rPr>
              <a:t>Bruchstelle: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Quadratisch, &gt;50mm2</a:t>
            </a:r>
          </a:p>
          <a:p>
            <a:r>
              <a:rPr lang="en-US" sz="2000" b="1">
                <a:solidFill>
                  <a:srgbClr val="FFFFFF"/>
                </a:solidFill>
              </a:rPr>
              <a:t>Höchstkraft: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3kN</a:t>
            </a:r>
          </a:p>
          <a:p>
            <a:r>
              <a:rPr lang="en-US" sz="2000" b="1">
                <a:solidFill>
                  <a:srgbClr val="FFFFFF"/>
                </a:solidFill>
              </a:rPr>
              <a:t>Größe: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&gt;10.000 mm3 (um Druckzeit und Druckkosten zu minimieren).</a:t>
            </a:r>
          </a:p>
          <a:p>
            <a:r>
              <a:rPr lang="en-US" sz="2000" b="1">
                <a:solidFill>
                  <a:srgbClr val="FFFFFF"/>
                </a:solidFill>
              </a:rPr>
              <a:t>Druckbarkeit:</a:t>
            </a:r>
            <a:endParaRPr lang="en-US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</a:rPr>
              <a:t>Liegend &amp; stehend ohne Stützmaterial</a:t>
            </a:r>
          </a:p>
          <a:p>
            <a:r>
              <a:rPr lang="en-US" sz="2000" b="1">
                <a:solidFill>
                  <a:srgbClr val="FFFFFF"/>
                </a:solidFill>
              </a:rPr>
              <a:t>Kompatibilität: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Mit der Zugprüfmaschine kompatible</a:t>
            </a:r>
          </a:p>
        </p:txBody>
      </p:sp>
    </p:spTree>
    <p:extLst>
      <p:ext uri="{BB962C8B-B14F-4D97-AF65-F5344CB8AC3E}">
        <p14:creationId xmlns:p14="http://schemas.microsoft.com/office/powerpoint/2010/main" val="314095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C11952-C72D-444B-82B0-FD55EDE1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Versuchsdurchführung</a:t>
            </a:r>
          </a:p>
        </p:txBody>
      </p:sp>
      <p:pic>
        <p:nvPicPr>
          <p:cNvPr id="8" name="Grafik 7" descr="Ein Bild, das drinnen, Boden, aus Holz, Holz enthält.&#10;&#10;Automatisch generierte Beschreibung">
            <a:extLst>
              <a:ext uri="{FF2B5EF4-FFF2-40B4-BE49-F238E27FC236}">
                <a16:creationId xmlns:a16="http://schemas.microsoft.com/office/drawing/2014/main" id="{7C450D8E-E3A1-481D-9470-FCDBC7BBF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7" r="-2" b="11799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45E988F-B755-47D0-B012-145AABBD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" b="166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9ED894E-B02A-4E88-8D83-950710C5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95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8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0D09B-B419-4FEE-801F-E0A9C51A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314AEA-BB75-40C8-96FE-F4BC52844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sz="2000" dirty="0">
                <a:hlinkClick r:id="rId2"/>
              </a:rPr>
              <a:t>https://iqwertz.github.io/Visualizer/?data=VWA</a:t>
            </a:r>
            <a:endParaRPr lang="de-AT" sz="2000" dirty="0"/>
          </a:p>
          <a:p>
            <a:r>
              <a:rPr lang="de-DE" sz="2000" dirty="0"/>
              <a:t>Ein höherer </a:t>
            </a:r>
            <a:r>
              <a:rPr lang="de-DE" sz="2000" b="1" dirty="0"/>
              <a:t>Düsendurchmesser</a:t>
            </a:r>
            <a:r>
              <a:rPr lang="de-DE" sz="2000" dirty="0"/>
              <a:t> führt zu einer Erhöhung der Zugfestigkeit</a:t>
            </a:r>
          </a:p>
          <a:p>
            <a:r>
              <a:rPr lang="de-DE" sz="2000" dirty="0"/>
              <a:t>Eine höhere </a:t>
            </a:r>
            <a:r>
              <a:rPr lang="de-DE" sz="2000" b="1" dirty="0"/>
              <a:t>Fülldichte</a:t>
            </a:r>
            <a:r>
              <a:rPr lang="de-DE" sz="2000" dirty="0"/>
              <a:t> führt zu einer Erhöhung der Zugfestigkeit.</a:t>
            </a:r>
          </a:p>
          <a:p>
            <a:r>
              <a:rPr lang="de-DE" sz="2000" dirty="0"/>
              <a:t>Bei liegender Orientierung weist das kubische </a:t>
            </a:r>
            <a:r>
              <a:rPr lang="de-DE" sz="2000" b="1" dirty="0"/>
              <a:t>Füllmuster</a:t>
            </a:r>
            <a:r>
              <a:rPr lang="de-DE" sz="2000" dirty="0"/>
              <a:t> die höchste Zugfestigkeit auf, bei stehender Orientierung das geradlinige.</a:t>
            </a:r>
          </a:p>
          <a:p>
            <a:r>
              <a:rPr lang="de-DE" sz="2000" dirty="0"/>
              <a:t>Einer höhere </a:t>
            </a:r>
            <a:r>
              <a:rPr lang="de-DE" sz="2000" b="1" dirty="0"/>
              <a:t>Schalendicke</a:t>
            </a:r>
            <a:r>
              <a:rPr lang="de-DE" sz="2000" dirty="0"/>
              <a:t> führt zu einer Erhöhung der Zugfestigkeit, jedoch nur bei liegender Orientierung</a:t>
            </a:r>
          </a:p>
          <a:p>
            <a:r>
              <a:rPr lang="de-DE" sz="2000" dirty="0"/>
              <a:t>Eine Verkleinerung der </a:t>
            </a:r>
            <a:r>
              <a:rPr lang="de-DE" sz="2000" b="1" dirty="0"/>
              <a:t>Schichthöhe</a:t>
            </a:r>
            <a:r>
              <a:rPr lang="de-DE" sz="2000" dirty="0"/>
              <a:t> führt zu einer Erhöhung der Zugfestigkeit.</a:t>
            </a:r>
          </a:p>
          <a:p>
            <a:r>
              <a:rPr lang="de-DE" sz="2000" dirty="0"/>
              <a:t>Die </a:t>
            </a:r>
            <a:r>
              <a:rPr lang="de-DE" sz="2000" b="1" dirty="0"/>
              <a:t>Düsentemperatur</a:t>
            </a:r>
            <a:r>
              <a:rPr lang="de-DE" sz="2000" dirty="0"/>
              <a:t> hat bei liegender Orientierung im untersuchten Bereich von 190° bis 240° keinen Einfluss auf die Zugfestigkeit. Bei stehender Orientierung hingegen zeigt jegliche Veränderung der Düsentemperatur einen negativen Einfluss auf die Zugfestigkeit.</a:t>
            </a:r>
          </a:p>
          <a:p>
            <a:r>
              <a:rPr lang="de-DE" sz="2000" dirty="0"/>
              <a:t>Liegend orientierte Objekte haben eine höhere Zugfestigkeit als stehend orientierte Objekte. </a:t>
            </a:r>
            <a:r>
              <a:rPr lang="de-AT" sz="3200" dirty="0"/>
              <a:t> </a:t>
            </a:r>
          </a:p>
          <a:p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487784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EF1C5-6CD6-4B25-94E2-E94851CA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73014B-9203-4B9D-B35B-BB3CE279B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VWA:</a:t>
            </a:r>
          </a:p>
          <a:p>
            <a:pPr lvl="1"/>
            <a:r>
              <a:rPr lang="de-AT" dirty="0">
                <a:hlinkClick r:id="rId2"/>
              </a:rPr>
              <a:t>https://iqwertz.github.io/VWA%20-%20Julius%20Hussl.pdf</a:t>
            </a:r>
            <a:r>
              <a:rPr lang="de-AT" dirty="0"/>
              <a:t> </a:t>
            </a:r>
          </a:p>
          <a:p>
            <a:r>
              <a:rPr lang="de-AT" dirty="0" err="1"/>
              <a:t>Openpull</a:t>
            </a:r>
            <a:r>
              <a:rPr lang="de-AT" dirty="0"/>
              <a:t>:</a:t>
            </a:r>
          </a:p>
          <a:p>
            <a:pPr lvl="1"/>
            <a:r>
              <a:rPr lang="de-AT" dirty="0">
                <a:hlinkClick r:id="rId3"/>
              </a:rPr>
              <a:t>https://github.com/CNCKitchen/Open-Pull</a:t>
            </a:r>
            <a:r>
              <a:rPr lang="de-AT" dirty="0"/>
              <a:t> </a:t>
            </a:r>
          </a:p>
          <a:p>
            <a:r>
              <a:rPr lang="de-AT" dirty="0"/>
              <a:t>Webcontroller:</a:t>
            </a:r>
          </a:p>
          <a:p>
            <a:pPr lvl="1"/>
            <a:r>
              <a:rPr lang="de-AT" dirty="0">
                <a:hlinkClick r:id="rId4"/>
              </a:rPr>
              <a:t>https://iqwertz.github.io/OpenPullController/</a:t>
            </a:r>
            <a:r>
              <a:rPr lang="de-AT" dirty="0"/>
              <a:t> </a:t>
            </a:r>
          </a:p>
          <a:p>
            <a:r>
              <a:rPr lang="de-AT" dirty="0"/>
              <a:t>Visualizer:</a:t>
            </a:r>
          </a:p>
          <a:p>
            <a:pPr lvl="1"/>
            <a:r>
              <a:rPr lang="de-AT" dirty="0">
                <a:hlinkClick r:id="rId5"/>
              </a:rPr>
              <a:t>https://iqwertz.github.io/Visualizer/</a:t>
            </a:r>
            <a:r>
              <a:rPr lang="de-AT" dirty="0"/>
              <a:t> </a:t>
            </a:r>
          </a:p>
          <a:p>
            <a:r>
              <a:rPr lang="de-AT" dirty="0"/>
              <a:t>Testdaten:</a:t>
            </a:r>
          </a:p>
          <a:p>
            <a:pPr lvl="1"/>
            <a:r>
              <a:rPr lang="de-AT" dirty="0">
                <a:hlinkClick r:id="rId6"/>
              </a:rPr>
              <a:t>https://iqwertz.github.io/Visualizer/?data=VWA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7487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1FA2B-0CFE-44CB-88AE-A1228634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Optimale Parameter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A4D845-E61E-48D7-990F-1C427F5C80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Liegend</a:t>
            </a:r>
          </a:p>
          <a:p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FA6BFD-B094-485F-801B-713A6A1BD9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Stehend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8965E3-CA0E-4616-AD2A-DB95EAD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97" y="2639911"/>
            <a:ext cx="4344006" cy="32294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F249BB-3952-4D77-AEB1-AD2571F1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523" y="2639911"/>
            <a:ext cx="4334480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2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A141DD-7536-4CBA-8A1B-F5C16E0E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FDM Verfahren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57ED2E8E-5252-4937-A1BE-DEA3E0DF7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4" y="2426818"/>
            <a:ext cx="5330183" cy="3997637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3D-erleben.kultus-bw - Fused Deposition Modeling (FDM)">
            <a:extLst>
              <a:ext uri="{FF2B5EF4-FFF2-40B4-BE49-F238E27FC236}">
                <a16:creationId xmlns:a16="http://schemas.microsoft.com/office/drawing/2014/main" id="{F12DBA28-0B9B-4771-BDAC-438B69F9A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672923"/>
            <a:ext cx="5455917" cy="35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2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AFD69E-8E32-4208-90DA-A9B16B44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Slicer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8F4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F82B7BF-9E28-475E-9438-AE63624C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8" y="3555116"/>
            <a:ext cx="4974336" cy="1666402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CC9029-547A-4FE3-8B31-31C0CED25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8516" y="3606009"/>
            <a:ext cx="4974336" cy="15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8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0037D52-218F-4B01-BED7-CE69CF5E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de-DE" dirty="0"/>
              <a:t>Düsendurchmesser</a:t>
            </a:r>
            <a:endParaRPr lang="de-AT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E6982DD-4C2E-41B6-8C60-978060E4EF7B}"/>
              </a:ext>
            </a:extLst>
          </p:cNvPr>
          <p:cNvSpPr txBox="1"/>
          <p:nvPr/>
        </p:nvSpPr>
        <p:spPr>
          <a:xfrm>
            <a:off x="6096000" y="643185"/>
            <a:ext cx="5257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Schichthöhe</a:t>
            </a:r>
            <a:endParaRPr lang="de-AT" sz="4400" dirty="0"/>
          </a:p>
        </p:txBody>
      </p:sp>
      <p:pic>
        <p:nvPicPr>
          <p:cNvPr id="1026" name="Picture 2" descr="Settings for 3D Printer Nozzle Sizes – From Small 0.2mm to Large 0.8mm">
            <a:extLst>
              <a:ext uri="{FF2B5EF4-FFF2-40B4-BE49-F238E27FC236}">
                <a16:creationId xmlns:a16="http://schemas.microsoft.com/office/drawing/2014/main" id="{2EAAF3B5-C448-4F58-8B26-1C830492C4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2184"/>
            <a:ext cx="4563721" cy="25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805FA4-F337-4747-9002-2FC77743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83" y="3240367"/>
            <a:ext cx="6450834" cy="175931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7D8DB97-9B5E-4B01-8A37-1A6487334AF4}"/>
              </a:ext>
            </a:extLst>
          </p:cNvPr>
          <p:cNvSpPr txBox="1"/>
          <p:nvPr/>
        </p:nvSpPr>
        <p:spPr>
          <a:xfrm>
            <a:off x="730188" y="2280861"/>
            <a:ext cx="4671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Standard: 0.4mm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0352D5A-FC68-4E29-AC62-CFEE8759642E}"/>
              </a:ext>
            </a:extLst>
          </p:cNvPr>
          <p:cNvSpPr txBox="1"/>
          <p:nvPr/>
        </p:nvSpPr>
        <p:spPr>
          <a:xfrm>
            <a:off x="5907349" y="2235226"/>
            <a:ext cx="4671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Standard: 0.2mm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0958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AD1B07-794F-412C-B99B-7D66B57B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Füllung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813FB42-D126-42F5-9455-389849367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715" y="2426818"/>
            <a:ext cx="4845620" cy="399763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9A0F224-9A95-45E6-900B-A3D4DC21A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488786"/>
            <a:ext cx="5455917" cy="38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29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0037D52-218F-4B01-BED7-CE69CF5E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de-DE"/>
              <a:t>Schalendicke</a:t>
            </a:r>
            <a:endParaRPr lang="de-AT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8F259545-5FED-4613-BE1A-9BE883CB67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4210"/>
            <a:ext cx="4226364" cy="4232752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E6982DD-4C2E-41B6-8C60-978060E4EF7B}"/>
              </a:ext>
            </a:extLst>
          </p:cNvPr>
          <p:cNvSpPr txBox="1"/>
          <p:nvPr/>
        </p:nvSpPr>
        <p:spPr>
          <a:xfrm>
            <a:off x="5515183" y="638830"/>
            <a:ext cx="5257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Temperaturen</a:t>
            </a:r>
            <a:endParaRPr lang="de-AT" dirty="0"/>
          </a:p>
        </p:txBody>
      </p:sp>
      <p:pic>
        <p:nvPicPr>
          <p:cNvPr id="3074" name="Picture 2" descr="Featured image of Best 3D Printing Temperatures for PLA, TPU, ABS, &amp; More">
            <a:extLst>
              <a:ext uri="{FF2B5EF4-FFF2-40B4-BE49-F238E27FC236}">
                <a16:creationId xmlns:a16="http://schemas.microsoft.com/office/drawing/2014/main" id="{FF3B1A91-5D16-40F9-8C44-AE1B2C67B1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83" y="2359751"/>
            <a:ext cx="5838617" cy="32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551C14C-E458-462F-AD51-593C2CDA4F2B}"/>
              </a:ext>
            </a:extLst>
          </p:cNvPr>
          <p:cNvSpPr txBox="1"/>
          <p:nvPr/>
        </p:nvSpPr>
        <p:spPr>
          <a:xfrm>
            <a:off x="762000" y="1506022"/>
            <a:ext cx="4671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Standard: 0.8mm</a:t>
            </a:r>
            <a:endParaRPr lang="de-AT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95EB7FC-4907-40F0-A819-C74501011978}"/>
              </a:ext>
            </a:extLst>
          </p:cNvPr>
          <p:cNvSpPr txBox="1"/>
          <p:nvPr/>
        </p:nvSpPr>
        <p:spPr>
          <a:xfrm>
            <a:off x="5433733" y="1794918"/>
            <a:ext cx="4671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Standard: 215° (</a:t>
            </a:r>
            <a:r>
              <a:rPr lang="de-DE" dirty="0" err="1"/>
              <a:t>Pla</a:t>
            </a:r>
            <a:r>
              <a:rPr lang="de-DE" dirty="0"/>
              <a:t>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5173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4043B0-C891-45AB-9C0F-7A65DC3E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Orientierung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59029B5-5ECB-499A-A553-0742EEFCE2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6905" y="2427541"/>
            <a:ext cx="924309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4ADFDB-312E-439F-993F-392D9011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Zugfestigkeit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4B62F2F-EF64-4CAD-8D9E-935B433311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3610" y="2121763"/>
                <a:ext cx="5235490" cy="37730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𝑍𝑢𝑔𝑓𝑒𝑠𝑡𝑖𝑔𝑘𝑒𝑖𝑡</m:t>
                    </m:r>
                  </m:oMath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𝐹𝑙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ä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𝑐h𝑒𝑛𝑖𝑛h𝑎𝑙𝑡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𝑑𝑒𝑟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𝐵𝑒𝑧𝑢𝑔𝑠𝑓𝑙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ä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𝑐h𝑒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ö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𝑐h𝑠𝑡𝑘𝑟𝑎𝑓𝑡</m:t>
                    </m:r>
                  </m:oMath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000" dirty="0" err="1">
                    <a:solidFill>
                      <a:schemeClr val="bg1"/>
                    </a:solidFill>
                  </a:rPr>
                  <a:t>Durch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Zugversuch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bestimmt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4B62F2F-EF64-4CAD-8D9E-935B4333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3610" y="2121763"/>
                <a:ext cx="5235490" cy="3773010"/>
              </a:xfrm>
              <a:blipFill>
                <a:blip r:embed="rId2"/>
                <a:stretch>
                  <a:fillRect l="-1048" t="-145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C8F0EDF-F7F4-422C-AAC5-507D716ACF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80632" y="1870931"/>
            <a:ext cx="5126736" cy="29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3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742EA8-A769-47B3-BD82-3DB54166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Zugprüfmaschine - Aufbau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E931A2B-E091-4BD9-91A7-D9B83E22C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8" y="307731"/>
            <a:ext cx="3158132" cy="39976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DBB961-D34C-4003-AF64-54CA52BE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486843"/>
            <a:ext cx="3433324" cy="16394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C73654-8964-4CE8-A683-763588961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57" y="330045"/>
            <a:ext cx="2958251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9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Breitbild</PresentationFormat>
  <Paragraphs>60</Paragraphs>
  <Slides>17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</vt:lpstr>
      <vt:lpstr>Einfluss von Parametern beim 3D-Druckverfahren „Fused Deposition Modeling (FDM)“ auf die Zugfestigkeit von 3D-gedruckten Objekten</vt:lpstr>
      <vt:lpstr>FDM Verfahren</vt:lpstr>
      <vt:lpstr>Slicer</vt:lpstr>
      <vt:lpstr>Düsendurchmesser</vt:lpstr>
      <vt:lpstr>Füllung</vt:lpstr>
      <vt:lpstr>Schalendicke</vt:lpstr>
      <vt:lpstr>Orientierung</vt:lpstr>
      <vt:lpstr>Zugfestigkeit</vt:lpstr>
      <vt:lpstr>Zugprüfmaschine - Aufbau</vt:lpstr>
      <vt:lpstr>Zusammenbauen</vt:lpstr>
      <vt:lpstr>Zusammenbauen - Elektronik</vt:lpstr>
      <vt:lpstr>Zugprüfmaschine - Software</vt:lpstr>
      <vt:lpstr>Testhacken</vt:lpstr>
      <vt:lpstr>Versuchsdurchführung</vt:lpstr>
      <vt:lpstr>Ergebnisse</vt:lpstr>
      <vt:lpstr>Links</vt:lpstr>
      <vt:lpstr>Optimale Parameter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Einfluss von Parametern beim 3D-Druckverfahren „Fused Deposition Modeling (FDM)“ auf die Zugfestigkeit von 3D-gedruckten Objekten</dc:title>
  <dc:creator>Julius Hussl</dc:creator>
  <cp:lastModifiedBy>Julius Hussl</cp:lastModifiedBy>
  <cp:revision>11</cp:revision>
  <dcterms:created xsi:type="dcterms:W3CDTF">2021-08-28T15:14:10Z</dcterms:created>
  <dcterms:modified xsi:type="dcterms:W3CDTF">2021-09-01T10:58:09Z</dcterms:modified>
</cp:coreProperties>
</file>